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2" r:id="rId7"/>
    <p:sldId id="261"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9933"/>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7" d="100"/>
          <a:sy n="107" d="100"/>
        </p:scale>
        <p:origin x="-8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59AB17-8008-FB4F-A8DB-A40CFBD26513}" type="datetimeFigureOut">
              <a:rPr lang="en-US" smtClean="0"/>
              <a:t>5/15/2013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3FB6FE-0C09-AB4A-BF6B-19D89669430E}" type="slidenum">
              <a:rPr lang="en-US" smtClean="0"/>
              <a:t>‹#›</a:t>
            </a:fld>
            <a:endParaRPr lang="en-US"/>
          </a:p>
        </p:txBody>
      </p:sp>
    </p:spTree>
    <p:extLst>
      <p:ext uri="{BB962C8B-B14F-4D97-AF65-F5344CB8AC3E}">
        <p14:creationId xmlns:p14="http://schemas.microsoft.com/office/powerpoint/2010/main" val="16387116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May 26 and Matthew 25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Let us start by acknowledging the First Peoples of this country, the Aboriginal and Torres Strait Islander peoples.  We recognise their custodianship of this land since time immemorial, continuing to this day.</a:t>
            </a:r>
          </a:p>
          <a:p>
            <a:r>
              <a:rPr lang="en-AU" sz="1200" kern="1200" dirty="0" smtClean="0">
                <a:solidFill>
                  <a:schemeClr val="tx1"/>
                </a:solidFill>
                <a:effectLst/>
                <a:latin typeface="+mn-lt"/>
                <a:ea typeface="+mn-ea"/>
                <a:cs typeface="+mn-cs"/>
              </a:rPr>
              <a:t>Since 1997, May 26 has been a memorial day for the century of destruction that was visited upon Aboriginal families by government agencies and agents. Tens of thousands of families were torn apart, laying a foundation of instability that still affects Aboriginal families on a daily basis.  While the National Apology of 13 February 2008 shows that we are starting to move forward, there are many needs which are still very present amongst Stolen Generations, their families and the wider community. In our prayers this Sunday, the 17</a:t>
            </a:r>
            <a:r>
              <a:rPr lang="en-AU" sz="1200" kern="1200" baseline="30000" dirty="0" smtClean="0">
                <a:solidFill>
                  <a:schemeClr val="tx1"/>
                </a:solidFill>
                <a:effectLst/>
                <a:latin typeface="+mn-lt"/>
                <a:ea typeface="+mn-ea"/>
                <a:cs typeface="+mn-cs"/>
              </a:rPr>
              <a:t>th</a:t>
            </a:r>
            <a:r>
              <a:rPr lang="en-AU" sz="1200" kern="1200" dirty="0" smtClean="0">
                <a:solidFill>
                  <a:schemeClr val="tx1"/>
                </a:solidFill>
                <a:effectLst/>
                <a:latin typeface="+mn-lt"/>
                <a:ea typeface="+mn-ea"/>
                <a:cs typeface="+mn-cs"/>
              </a:rPr>
              <a:t> anniversary of the Bringing Them Home Report of the Human Rights and Equal Opportunity Commission, we pray for those needs.  </a:t>
            </a:r>
          </a:p>
          <a:p>
            <a:r>
              <a:rPr lang="en-AU" sz="1200" b="1" i="1" kern="1200" dirty="0" smtClean="0">
                <a:solidFill>
                  <a:schemeClr val="tx1"/>
                </a:solidFill>
                <a:effectLst/>
                <a:latin typeface="+mn-lt"/>
                <a:ea typeface="+mn-ea"/>
                <a:cs typeface="+mn-cs"/>
              </a:rPr>
              <a:t>Read Matthew </a:t>
            </a:r>
            <a:r>
              <a:rPr lang="en-AU" sz="1200" b="1" i="1" kern="1200" dirty="0" smtClean="0">
                <a:solidFill>
                  <a:schemeClr val="tx1"/>
                </a:solidFill>
                <a:effectLst/>
                <a:latin typeface="+mn-lt"/>
                <a:ea typeface="+mn-ea"/>
                <a:cs typeface="+mn-cs"/>
              </a:rPr>
              <a:t>25.44-45</a:t>
            </a:r>
          </a:p>
          <a:p>
            <a:endParaRPr lang="en-AU" sz="1200" b="1" i="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AU" sz="1200" i="1" kern="1200" dirty="0" smtClean="0">
                <a:solidFill>
                  <a:schemeClr val="tx1"/>
                </a:solidFill>
                <a:effectLst/>
                <a:latin typeface="+mn-lt"/>
                <a:ea typeface="+mn-ea"/>
                <a:cs typeface="+mn-cs"/>
              </a:rPr>
              <a:t>If</a:t>
            </a:r>
            <a:r>
              <a:rPr lang="en-AU" sz="1200" i="1" kern="1200" baseline="0" dirty="0" smtClean="0">
                <a:solidFill>
                  <a:schemeClr val="tx1"/>
                </a:solidFill>
                <a:effectLst/>
                <a:latin typeface="+mn-lt"/>
                <a:ea typeface="+mn-ea"/>
                <a:cs typeface="+mn-cs"/>
              </a:rPr>
              <a:t> </a:t>
            </a:r>
            <a:r>
              <a:rPr lang="en-AU" sz="1200" i="1" kern="1200" dirty="0" smtClean="0">
                <a:solidFill>
                  <a:schemeClr val="tx1"/>
                </a:solidFill>
                <a:effectLst/>
                <a:latin typeface="+mn-lt"/>
                <a:ea typeface="+mn-ea"/>
                <a:cs typeface="+mn-cs"/>
              </a:rPr>
              <a:t>during the prayer, a repeated response is desired, insert at * the response: </a:t>
            </a:r>
            <a:r>
              <a:rPr lang="en-AU" sz="1200" b="1" i="1" kern="1200" dirty="0" smtClean="0">
                <a:solidFill>
                  <a:schemeClr val="tx1"/>
                </a:solidFill>
                <a:effectLst/>
                <a:latin typeface="+mn-lt"/>
                <a:ea typeface="+mn-ea"/>
                <a:cs typeface="+mn-cs"/>
              </a:rPr>
              <a:t>We ask for justice truth and healing.</a:t>
            </a:r>
            <a:endParaRPr lang="en-AU" sz="1200" kern="1200" dirty="0" smtClean="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73FB6FE-0C09-AB4A-BF6B-19D89669430E}" type="slidenum">
              <a:rPr lang="en-US" smtClean="0"/>
              <a:t>1</a:t>
            </a:fld>
            <a:endParaRPr lang="en-US"/>
          </a:p>
        </p:txBody>
      </p:sp>
    </p:spTree>
    <p:extLst>
      <p:ext uri="{BB962C8B-B14F-4D97-AF65-F5344CB8AC3E}">
        <p14:creationId xmlns:p14="http://schemas.microsoft.com/office/powerpoint/2010/main" val="3279280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149946-D5D5-9D44-910E-1EA120BE6B80}" type="datetimeFigureOut">
              <a:rPr lang="en-US" smtClean="0"/>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3044001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7D149946-D5D5-9D44-910E-1EA120BE6B80}" type="datetimeFigureOut">
              <a:rPr lang="en-US" smtClean="0"/>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978674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7D149946-D5D5-9D44-910E-1EA120BE6B80}" type="datetimeFigureOut">
              <a:rPr lang="en-US" smtClean="0"/>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2097253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7D149946-D5D5-9D44-910E-1EA120BE6B80}" type="datetimeFigureOut">
              <a:rPr lang="en-US" smtClean="0"/>
              <a:t>5/15/2013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3277078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7D149946-D5D5-9D44-910E-1EA120BE6B80}" type="datetimeFigureOut">
              <a:rPr lang="en-US" smtClean="0"/>
              <a:t>5/15/2013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42635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7D149946-D5D5-9D44-910E-1EA120BE6B80}" type="datetimeFigureOut">
              <a:rPr lang="en-US" smtClean="0"/>
              <a:t>5/15/2013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154231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49946-D5D5-9D44-910E-1EA120BE6B80}" type="datetimeFigureOut">
              <a:rPr lang="en-US" smtClean="0"/>
              <a:t>5/15/2013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3164681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7D149946-D5D5-9D44-910E-1EA120BE6B80}" type="datetimeFigureOut">
              <a:rPr lang="en-US" smtClean="0"/>
              <a:t>5/15/2013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548529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7D149946-D5D5-9D44-910E-1EA120BE6B80}" type="datetimeFigureOut">
              <a:rPr lang="en-US" smtClean="0"/>
              <a:t>5/15/2013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185443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7D149946-D5D5-9D44-910E-1EA120BE6B80}" type="datetimeFigureOut">
              <a:rPr lang="en-US" smtClean="0"/>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258040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7D149946-D5D5-9D44-910E-1EA120BE6B80}" type="datetimeFigureOut">
              <a:rPr lang="en-US" smtClean="0"/>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75F91F-2C07-A742-BC6F-9A733A14D600}" type="slidenum">
              <a:rPr lang="en-US" smtClean="0"/>
              <a:t>‹#›</a:t>
            </a:fld>
            <a:endParaRPr lang="en-US"/>
          </a:p>
        </p:txBody>
      </p:sp>
    </p:spTree>
    <p:extLst>
      <p:ext uri="{BB962C8B-B14F-4D97-AF65-F5344CB8AC3E}">
        <p14:creationId xmlns:p14="http://schemas.microsoft.com/office/powerpoint/2010/main" val="1673907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4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49946-D5D5-9D44-910E-1EA120BE6B80}" type="datetimeFigureOut">
              <a:rPr lang="en-US" smtClean="0"/>
              <a:t>5/15/2013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75F91F-2C07-A742-BC6F-9A733A14D600}" type="slidenum">
              <a:rPr lang="en-US" smtClean="0"/>
              <a:t>‹#›</a:t>
            </a:fld>
            <a:endParaRPr lang="en-US"/>
          </a:p>
        </p:txBody>
      </p:sp>
    </p:spTree>
    <p:extLst>
      <p:ext uri="{BB962C8B-B14F-4D97-AF65-F5344CB8AC3E}">
        <p14:creationId xmlns:p14="http://schemas.microsoft.com/office/powerpoint/2010/main" val="4082990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60348"/>
            <a:ext cx="9144000" cy="3375371"/>
          </a:xfrm>
          <a:solidFill>
            <a:schemeClr val="accent3">
              <a:lumMod val="20000"/>
              <a:lumOff val="80000"/>
              <a:alpha val="82000"/>
            </a:schemeClr>
          </a:solidFill>
        </p:spPr>
        <p:txBody>
          <a:bodyPr vert="horz" lIns="91440" tIns="45720" rIns="91440" bIns="45720" rtlCol="0" anchor="ctr">
            <a:noAutofit/>
          </a:bodyPr>
          <a:lstStyle/>
          <a:p>
            <a:pPr>
              <a:lnSpc>
                <a:spcPct val="120000"/>
              </a:lnSpc>
              <a:spcBef>
                <a:spcPct val="20000"/>
              </a:spcBef>
              <a:buFont typeface="Arial"/>
            </a:pPr>
            <a:r>
              <a:rPr lang="en-US" sz="5400" b="1" dirty="0">
                <a:latin typeface="+mn-lt"/>
                <a:ea typeface="+mn-ea"/>
                <a:cs typeface="+mn-cs"/>
              </a:rPr>
              <a:t>Prayers </a:t>
            </a:r>
            <a:br>
              <a:rPr lang="en-US" sz="5400" b="1" dirty="0">
                <a:latin typeface="+mn-lt"/>
                <a:ea typeface="+mn-ea"/>
                <a:cs typeface="+mn-cs"/>
              </a:rPr>
            </a:br>
            <a:r>
              <a:rPr lang="en-US" sz="5400" b="1" dirty="0">
                <a:latin typeface="+mn-lt"/>
                <a:ea typeface="+mn-ea"/>
                <a:cs typeface="+mn-cs"/>
              </a:rPr>
              <a:t>for the</a:t>
            </a:r>
            <a:br>
              <a:rPr lang="en-US" sz="5400" b="1" dirty="0">
                <a:latin typeface="+mn-lt"/>
                <a:ea typeface="+mn-ea"/>
                <a:cs typeface="+mn-cs"/>
              </a:rPr>
            </a:br>
            <a:r>
              <a:rPr lang="en-US" sz="5400" b="1" dirty="0">
                <a:latin typeface="+mn-lt"/>
                <a:ea typeface="+mn-ea"/>
                <a:cs typeface="+mn-cs"/>
              </a:rPr>
              <a:t>Stolen </a:t>
            </a:r>
            <a:r>
              <a:rPr lang="en-US" sz="5400" b="1" dirty="0" smtClean="0">
                <a:latin typeface="+mn-lt"/>
                <a:ea typeface="+mn-ea"/>
                <a:cs typeface="+mn-cs"/>
              </a:rPr>
              <a:t>Generation</a:t>
            </a:r>
            <a:br>
              <a:rPr lang="en-US" sz="5400" b="1" dirty="0" smtClean="0">
                <a:latin typeface="+mn-lt"/>
                <a:ea typeface="+mn-ea"/>
                <a:cs typeface="+mn-cs"/>
              </a:rPr>
            </a:br>
            <a:endParaRPr lang="en-US" sz="1600" b="1" dirty="0">
              <a:latin typeface="+mn-lt"/>
              <a:ea typeface="+mn-ea"/>
              <a:cs typeface="+mn-cs"/>
            </a:endParaRPr>
          </a:p>
        </p:txBody>
      </p:sp>
      <p:sp>
        <p:nvSpPr>
          <p:cNvPr id="3" name="Subtitle 2"/>
          <p:cNvSpPr>
            <a:spLocks noGrp="1"/>
          </p:cNvSpPr>
          <p:nvPr>
            <p:ph type="subTitle" idx="1"/>
          </p:nvPr>
        </p:nvSpPr>
        <p:spPr>
          <a:xfrm>
            <a:off x="0" y="5549528"/>
            <a:ext cx="9144000" cy="675072"/>
          </a:xfrm>
          <a:solidFill>
            <a:schemeClr val="tx1"/>
          </a:solidFill>
        </p:spPr>
        <p:txBody>
          <a:bodyPr/>
          <a:lstStyle/>
          <a:p>
            <a:r>
              <a:rPr lang="en-US" b="1" dirty="0" smtClean="0">
                <a:solidFill>
                  <a:schemeClr val="bg1"/>
                </a:solidFill>
              </a:rPr>
              <a:t>NATIONAL SORRY DAY 26 MAY</a:t>
            </a:r>
            <a:endParaRPr lang="en-US" b="1" dirty="0">
              <a:solidFill>
                <a:schemeClr val="bg1"/>
              </a:solidFill>
            </a:endParaRPr>
          </a:p>
        </p:txBody>
      </p:sp>
    </p:spTree>
    <p:extLst>
      <p:ext uri="{BB962C8B-B14F-4D97-AF65-F5344CB8AC3E}">
        <p14:creationId xmlns:p14="http://schemas.microsoft.com/office/powerpoint/2010/main" val="573585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39020"/>
            <a:ext cx="9144000" cy="4313603"/>
          </a:xfrm>
          <a:solidFill>
            <a:schemeClr val="accent3">
              <a:lumMod val="20000"/>
              <a:lumOff val="80000"/>
              <a:alpha val="82000"/>
            </a:schemeClr>
          </a:solidFill>
        </p:spPr>
        <p:txBody>
          <a:bodyPr>
            <a:normAutofit fontScale="92500" lnSpcReduction="10000"/>
          </a:bodyPr>
          <a:lstStyle/>
          <a:p>
            <a:pPr marL="0" indent="0">
              <a:lnSpc>
                <a:spcPct val="120000"/>
              </a:lnSpc>
              <a:buNone/>
            </a:pPr>
            <a:r>
              <a:rPr lang="en-AU" dirty="0"/>
              <a:t>God of all creation,</a:t>
            </a:r>
          </a:p>
          <a:p>
            <a:pPr marL="0" indent="0">
              <a:lnSpc>
                <a:spcPct val="120000"/>
              </a:lnSpc>
              <a:buNone/>
            </a:pPr>
            <a:r>
              <a:rPr lang="en-AU" dirty="0"/>
              <a:t>We thank you for this beautiful land, </a:t>
            </a:r>
          </a:p>
          <a:p>
            <a:pPr marL="0" indent="0">
              <a:lnSpc>
                <a:spcPct val="120000"/>
              </a:lnSpc>
              <a:buNone/>
            </a:pPr>
            <a:r>
              <a:rPr lang="en-AU" dirty="0"/>
              <a:t>for the First Peoples you entrusted to care for it,</a:t>
            </a:r>
          </a:p>
          <a:p>
            <a:pPr marL="0" indent="0">
              <a:lnSpc>
                <a:spcPct val="120000"/>
              </a:lnSpc>
              <a:buNone/>
            </a:pPr>
            <a:r>
              <a:rPr lang="en-AU" dirty="0"/>
              <a:t>for its wealth and many Second Peoples who have made it their home.</a:t>
            </a:r>
          </a:p>
          <a:p>
            <a:pPr marL="0" indent="0">
              <a:lnSpc>
                <a:spcPct val="120000"/>
              </a:lnSpc>
              <a:buNone/>
            </a:pPr>
            <a:r>
              <a:rPr lang="en-AU" b="1" dirty="0"/>
              <a:t>Australia has been good to us</a:t>
            </a:r>
            <a:r>
              <a:rPr lang="en-AU" b="1" dirty="0" smtClean="0"/>
              <a:t>.</a:t>
            </a:r>
          </a:p>
          <a:p>
            <a:pPr marL="0" indent="0">
              <a:lnSpc>
                <a:spcPct val="120000"/>
              </a:lnSpc>
              <a:buNone/>
            </a:pPr>
            <a:r>
              <a:rPr lang="en-AU" b="1" dirty="0"/>
              <a:t>*</a:t>
            </a:r>
            <a:endParaRPr lang="en-AU" dirty="0"/>
          </a:p>
        </p:txBody>
      </p:sp>
    </p:spTree>
    <p:extLst>
      <p:ext uri="{BB962C8B-B14F-4D97-AF65-F5344CB8AC3E}">
        <p14:creationId xmlns:p14="http://schemas.microsoft.com/office/powerpoint/2010/main" val="3847660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01655"/>
            <a:ext cx="9144000" cy="3354141"/>
          </a:xfrm>
          <a:solidFill>
            <a:schemeClr val="accent3">
              <a:lumMod val="20000"/>
              <a:lumOff val="80000"/>
              <a:alpha val="82000"/>
            </a:schemeClr>
          </a:solidFill>
        </p:spPr>
        <p:txBody>
          <a:bodyPr vert="horz" lIns="91440" tIns="45720" rIns="91440" bIns="45720" rtlCol="0">
            <a:normAutofit fontScale="92500" lnSpcReduction="20000"/>
          </a:bodyPr>
          <a:lstStyle/>
          <a:p>
            <a:pPr marL="0" indent="0">
              <a:lnSpc>
                <a:spcPct val="120000"/>
              </a:lnSpc>
              <a:buNone/>
            </a:pPr>
            <a:r>
              <a:rPr lang="en-AU" dirty="0"/>
              <a:t>We ask now for this land that we will all be healed,</a:t>
            </a:r>
          </a:p>
          <a:p>
            <a:pPr marL="0" indent="0">
              <a:lnSpc>
                <a:spcPct val="120000"/>
              </a:lnSpc>
              <a:buNone/>
            </a:pPr>
            <a:r>
              <a:rPr lang="en-AU" dirty="0"/>
              <a:t>For our ancestors made gains at the expense of the Aboriginal custodians.</a:t>
            </a:r>
          </a:p>
          <a:p>
            <a:pPr marL="0" indent="0">
              <a:lnSpc>
                <a:spcPct val="120000"/>
              </a:lnSpc>
              <a:buNone/>
            </a:pPr>
            <a:r>
              <a:rPr lang="en-AU" b="1" dirty="0"/>
              <a:t>Lands were taken and families destroyed by removal of children</a:t>
            </a:r>
            <a:r>
              <a:rPr lang="en-AU" dirty="0" smtClean="0"/>
              <a:t>.</a:t>
            </a:r>
          </a:p>
          <a:p>
            <a:pPr marL="0" indent="0">
              <a:lnSpc>
                <a:spcPct val="120000"/>
              </a:lnSpc>
              <a:buNone/>
            </a:pPr>
            <a:r>
              <a:rPr lang="en-AU" dirty="0"/>
              <a:t>*</a:t>
            </a:r>
            <a:endParaRPr lang="en-AU" dirty="0"/>
          </a:p>
          <a:p>
            <a:pPr marL="0" indent="0">
              <a:lnSpc>
                <a:spcPct val="120000"/>
              </a:lnSpc>
              <a:buNone/>
            </a:pPr>
            <a:endParaRPr lang="en-US" dirty="0"/>
          </a:p>
        </p:txBody>
      </p:sp>
    </p:spTree>
    <p:extLst>
      <p:ext uri="{BB962C8B-B14F-4D97-AF65-F5344CB8AC3E}">
        <p14:creationId xmlns:p14="http://schemas.microsoft.com/office/powerpoint/2010/main" val="1484286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50549"/>
            <a:ext cx="9144000" cy="3514332"/>
          </a:xfrm>
          <a:solidFill>
            <a:schemeClr val="accent3">
              <a:lumMod val="20000"/>
              <a:lumOff val="80000"/>
              <a:alpha val="82000"/>
            </a:schemeClr>
          </a:solidFill>
        </p:spPr>
        <p:txBody>
          <a:bodyPr vert="horz" lIns="91440" tIns="45720" rIns="91440" bIns="45720" rtlCol="0">
            <a:normAutofit fontScale="92500" lnSpcReduction="10000"/>
          </a:bodyPr>
          <a:lstStyle/>
          <a:p>
            <a:pPr marL="0" indent="0">
              <a:lnSpc>
                <a:spcPct val="120000"/>
              </a:lnSpc>
              <a:buNone/>
            </a:pPr>
            <a:r>
              <a:rPr lang="en-AU" dirty="0"/>
              <a:t>We pray for those who were taken, </a:t>
            </a:r>
          </a:p>
          <a:p>
            <a:pPr marL="0" indent="0">
              <a:lnSpc>
                <a:spcPct val="120000"/>
              </a:lnSpc>
              <a:buNone/>
            </a:pPr>
            <a:r>
              <a:rPr lang="en-AU" dirty="0"/>
              <a:t>And those parents and grandparents whose arms lost little ones.</a:t>
            </a:r>
          </a:p>
          <a:p>
            <a:pPr marL="0" indent="0">
              <a:lnSpc>
                <a:spcPct val="120000"/>
              </a:lnSpc>
              <a:buNone/>
            </a:pPr>
            <a:r>
              <a:rPr lang="en-AU" b="1" dirty="0"/>
              <a:t>We struggle to imagine how this would feel, </a:t>
            </a:r>
          </a:p>
          <a:p>
            <a:pPr marL="0" indent="0">
              <a:lnSpc>
                <a:spcPct val="120000"/>
              </a:lnSpc>
              <a:buNone/>
            </a:pPr>
            <a:r>
              <a:rPr lang="en-AU" b="1" dirty="0"/>
              <a:t>and how it could have happened</a:t>
            </a:r>
            <a:r>
              <a:rPr lang="en-AU" dirty="0" smtClean="0"/>
              <a:t>.</a:t>
            </a:r>
          </a:p>
          <a:p>
            <a:pPr marL="0" indent="0">
              <a:lnSpc>
                <a:spcPct val="120000"/>
              </a:lnSpc>
              <a:buNone/>
            </a:pPr>
            <a:r>
              <a:rPr lang="en-AU" dirty="0"/>
              <a:t>*</a:t>
            </a:r>
            <a:endParaRPr lang="en-AU" dirty="0"/>
          </a:p>
        </p:txBody>
      </p:sp>
    </p:spTree>
    <p:extLst>
      <p:ext uri="{BB962C8B-B14F-4D97-AF65-F5344CB8AC3E}">
        <p14:creationId xmlns:p14="http://schemas.microsoft.com/office/powerpoint/2010/main" val="582325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124"/>
            <a:ext cx="9144000" cy="2702987"/>
          </a:xfrm>
          <a:solidFill>
            <a:schemeClr val="accent3">
              <a:lumMod val="20000"/>
              <a:lumOff val="80000"/>
              <a:alpha val="82000"/>
            </a:schemeClr>
          </a:solidFill>
        </p:spPr>
        <p:txBody>
          <a:bodyPr vert="horz" lIns="91440" tIns="45720" rIns="91440" bIns="45720" rtlCol="0">
            <a:normAutofit/>
          </a:bodyPr>
          <a:lstStyle/>
          <a:p>
            <a:pPr marL="0" indent="0">
              <a:lnSpc>
                <a:spcPct val="120000"/>
              </a:lnSpc>
              <a:buNone/>
            </a:pPr>
            <a:r>
              <a:rPr lang="en-AU" dirty="0"/>
              <a:t>For the pain and loss of identity and culture, </a:t>
            </a:r>
            <a:r>
              <a:rPr lang="en-AU" b="1" dirty="0"/>
              <a:t>we ask healing</a:t>
            </a:r>
            <a:r>
              <a:rPr lang="en-AU" dirty="0"/>
              <a:t>.</a:t>
            </a:r>
          </a:p>
          <a:p>
            <a:pPr marL="0" indent="0">
              <a:lnSpc>
                <a:spcPct val="120000"/>
              </a:lnSpc>
              <a:buNone/>
            </a:pPr>
            <a:r>
              <a:rPr lang="en-AU" dirty="0"/>
              <a:t>For a callous disregard of human rights </a:t>
            </a:r>
            <a:r>
              <a:rPr lang="en-AU" b="1" dirty="0"/>
              <a:t>we ask forgiveness and healing</a:t>
            </a:r>
            <a:r>
              <a:rPr lang="en-AU" dirty="0" smtClean="0"/>
              <a:t>.</a:t>
            </a:r>
          </a:p>
        </p:txBody>
      </p:sp>
    </p:spTree>
    <p:extLst>
      <p:ext uri="{BB962C8B-B14F-4D97-AF65-F5344CB8AC3E}">
        <p14:creationId xmlns:p14="http://schemas.microsoft.com/office/powerpoint/2010/main" val="16098541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999002"/>
            <a:ext cx="9144000" cy="3928105"/>
          </a:xfrm>
          <a:prstGeom prst="rect">
            <a:avLst/>
          </a:prstGeom>
          <a:solidFill>
            <a:schemeClr val="accent3">
              <a:lumMod val="20000"/>
              <a:lumOff val="80000"/>
              <a:alpha val="82000"/>
            </a:schemeClr>
          </a:solidFill>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Font typeface="Arial"/>
              <a:buNone/>
            </a:pPr>
            <a:r>
              <a:rPr lang="en-AU" dirty="0" smtClean="0"/>
              <a:t>For wilful blindness and ignorance </a:t>
            </a:r>
            <a:r>
              <a:rPr lang="en-AU" b="1" dirty="0" smtClean="0"/>
              <a:t>we ask for your light to shine</a:t>
            </a:r>
            <a:r>
              <a:rPr lang="en-AU" dirty="0" smtClean="0"/>
              <a:t>.</a:t>
            </a:r>
          </a:p>
          <a:p>
            <a:pPr marL="0" indent="0">
              <a:lnSpc>
                <a:spcPct val="120000"/>
              </a:lnSpc>
              <a:buFont typeface="Arial"/>
              <a:buNone/>
            </a:pPr>
            <a:r>
              <a:rPr lang="en-AU" dirty="0" smtClean="0"/>
              <a:t>For the descendants still affected by trans-generational trauma </a:t>
            </a:r>
          </a:p>
          <a:p>
            <a:pPr marL="0" indent="0">
              <a:lnSpc>
                <a:spcPct val="120000"/>
              </a:lnSpc>
              <a:buFont typeface="Arial"/>
              <a:buNone/>
            </a:pPr>
            <a:r>
              <a:rPr lang="en-AU" b="1" dirty="0" smtClean="0"/>
              <a:t>we ask for ongoing support systems , in the name of justice</a:t>
            </a:r>
            <a:r>
              <a:rPr lang="en-AU" dirty="0" smtClean="0"/>
              <a:t>.</a:t>
            </a:r>
          </a:p>
          <a:p>
            <a:pPr marL="0" indent="0">
              <a:lnSpc>
                <a:spcPct val="120000"/>
              </a:lnSpc>
              <a:buFont typeface="Arial"/>
              <a:buNone/>
            </a:pPr>
            <a:r>
              <a:rPr lang="en-AU" dirty="0"/>
              <a:t>*</a:t>
            </a:r>
            <a:endParaRPr lang="en-AU" dirty="0"/>
          </a:p>
        </p:txBody>
      </p:sp>
    </p:spTree>
    <p:extLst>
      <p:ext uri="{BB962C8B-B14F-4D97-AF65-F5344CB8AC3E}">
        <p14:creationId xmlns:p14="http://schemas.microsoft.com/office/powerpoint/2010/main" val="295473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28679"/>
            <a:ext cx="9144000" cy="3537221"/>
          </a:xfrm>
          <a:solidFill>
            <a:schemeClr val="accent3">
              <a:lumMod val="20000"/>
              <a:lumOff val="80000"/>
              <a:alpha val="82000"/>
            </a:schemeClr>
          </a:solidFill>
        </p:spPr>
        <p:txBody>
          <a:bodyPr vert="horz" lIns="91440" tIns="45720" rIns="91440" bIns="45720" rtlCol="0">
            <a:normAutofit/>
          </a:bodyPr>
          <a:lstStyle/>
          <a:p>
            <a:pPr marL="0" indent="0">
              <a:lnSpc>
                <a:spcPct val="120000"/>
              </a:lnSpc>
              <a:buNone/>
            </a:pPr>
            <a:r>
              <a:rPr lang="en-AU" dirty="0"/>
              <a:t>May we all be one.</a:t>
            </a:r>
          </a:p>
          <a:p>
            <a:pPr marL="0" indent="0">
              <a:lnSpc>
                <a:spcPct val="120000"/>
              </a:lnSpc>
              <a:buNone/>
            </a:pPr>
            <a:r>
              <a:rPr lang="en-AU" b="1" dirty="0"/>
              <a:t>May we be a nation who cares for ‘the least of these’</a:t>
            </a:r>
            <a:r>
              <a:rPr lang="en-AU" dirty="0"/>
              <a:t>.</a:t>
            </a:r>
          </a:p>
          <a:p>
            <a:pPr marL="0" indent="0">
              <a:lnSpc>
                <a:spcPct val="120000"/>
              </a:lnSpc>
              <a:buNone/>
            </a:pPr>
            <a:r>
              <a:rPr lang="en-AU"/>
              <a:t> </a:t>
            </a:r>
            <a:r>
              <a:rPr lang="en-AU" smtClean="0"/>
              <a:t>*</a:t>
            </a:r>
            <a:endParaRPr lang="en-AU" dirty="0"/>
          </a:p>
          <a:p>
            <a:pPr marL="0" indent="0">
              <a:lnSpc>
                <a:spcPct val="120000"/>
              </a:lnSpc>
              <a:buNone/>
            </a:pPr>
            <a:r>
              <a:rPr lang="en-AU" b="1" dirty="0"/>
              <a:t>In the name of Christ, Amen</a:t>
            </a:r>
          </a:p>
        </p:txBody>
      </p:sp>
      <p:sp>
        <p:nvSpPr>
          <p:cNvPr id="2" name="TextBox 1"/>
          <p:cNvSpPr txBox="1"/>
          <p:nvPr/>
        </p:nvSpPr>
        <p:spPr>
          <a:xfrm>
            <a:off x="3723924" y="6330572"/>
            <a:ext cx="5327112" cy="369332"/>
          </a:xfrm>
          <a:prstGeom prst="rect">
            <a:avLst/>
          </a:prstGeom>
          <a:noFill/>
        </p:spPr>
        <p:txBody>
          <a:bodyPr wrap="none" rtlCol="0">
            <a:spAutoFit/>
          </a:bodyPr>
          <a:lstStyle/>
          <a:p>
            <a:r>
              <a:rPr lang="en-AU" i="1" dirty="0">
                <a:solidFill>
                  <a:schemeClr val="tx2">
                    <a:lumMod val="50000"/>
                  </a:schemeClr>
                </a:solidFill>
              </a:rPr>
              <a:t>Rev Dr Ian Robinson, Rev </a:t>
            </a:r>
            <a:r>
              <a:rPr lang="en-AU" i="1" dirty="0" err="1">
                <a:solidFill>
                  <a:schemeClr val="tx2">
                    <a:lumMod val="50000"/>
                  </a:schemeClr>
                </a:solidFill>
              </a:rPr>
              <a:t>Sealin</a:t>
            </a:r>
            <a:r>
              <a:rPr lang="en-AU" i="1" dirty="0">
                <a:solidFill>
                  <a:schemeClr val="tx2">
                    <a:lumMod val="50000"/>
                  </a:schemeClr>
                </a:solidFill>
              </a:rPr>
              <a:t> </a:t>
            </a:r>
            <a:r>
              <a:rPr lang="en-AU" i="1" dirty="0" err="1">
                <a:solidFill>
                  <a:schemeClr val="tx2">
                    <a:lumMod val="50000"/>
                  </a:schemeClr>
                </a:solidFill>
              </a:rPr>
              <a:t>Garlett</a:t>
            </a:r>
            <a:r>
              <a:rPr lang="en-AU" i="1" dirty="0">
                <a:solidFill>
                  <a:schemeClr val="tx2">
                    <a:lumMod val="50000"/>
                  </a:schemeClr>
                </a:solidFill>
              </a:rPr>
              <a:t>, Wendy </a:t>
            </a:r>
            <a:r>
              <a:rPr lang="en-AU" i="1" dirty="0" smtClean="0">
                <a:solidFill>
                  <a:schemeClr val="tx2">
                    <a:lumMod val="50000"/>
                  </a:schemeClr>
                </a:solidFill>
              </a:rPr>
              <a:t>Hendry</a:t>
            </a:r>
            <a:endParaRPr lang="en-AU" dirty="0">
              <a:solidFill>
                <a:schemeClr val="tx2">
                  <a:lumMod val="50000"/>
                </a:scheme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143" y="4854619"/>
            <a:ext cx="1500407" cy="1475953"/>
          </a:xfrm>
          <a:prstGeom prst="rect">
            <a:avLst/>
          </a:prstGeom>
        </p:spPr>
      </p:pic>
    </p:spTree>
    <p:extLst>
      <p:ext uri="{BB962C8B-B14F-4D97-AF65-F5344CB8AC3E}">
        <p14:creationId xmlns:p14="http://schemas.microsoft.com/office/powerpoint/2010/main" val="27697239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TotalTime>
  <Words>416</Words>
  <Application>Microsoft Office PowerPoint</Application>
  <PresentationFormat>On-screen Show (4:3)</PresentationFormat>
  <Paragraphs>35</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Prayers  for the Stolen Generation </vt:lpstr>
      <vt:lpstr>PowerPoint Presentation</vt:lpstr>
      <vt:lpstr>PowerPoint Presentation</vt:lpstr>
      <vt:lpstr>PowerPoint Presentation</vt:lpstr>
      <vt:lpstr>PowerPoint Presentation</vt:lpstr>
      <vt:lpstr>PowerPoint Presentation</vt:lpstr>
      <vt:lpstr>PowerPoint Presentation</vt:lpstr>
    </vt:vector>
  </TitlesOfParts>
  <Company>MiClub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Prayers for the Stolen Generation</dc:title>
  <dc:creator>Ross Elliot</dc:creator>
  <cp:lastModifiedBy>Wendy Hendry</cp:lastModifiedBy>
  <cp:revision>11</cp:revision>
  <dcterms:created xsi:type="dcterms:W3CDTF">2013-05-14T11:48:56Z</dcterms:created>
  <dcterms:modified xsi:type="dcterms:W3CDTF">2013-05-15T03:16:11Z</dcterms:modified>
</cp:coreProperties>
</file>