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4" r:id="rId1"/>
  </p:sldMasterIdLst>
  <p:sldIdLst>
    <p:sldId id="256" r:id="rId2"/>
    <p:sldId id="258" r:id="rId3"/>
    <p:sldId id="269" r:id="rId4"/>
    <p:sldId id="261" r:id="rId5"/>
    <p:sldId id="260" r:id="rId6"/>
    <p:sldId id="271" r:id="rId7"/>
    <p:sldId id="272" r:id="rId8"/>
    <p:sldId id="273" r:id="rId9"/>
    <p:sldId id="276" r:id="rId10"/>
    <p:sldId id="277" r:id="rId11"/>
    <p:sldId id="274" r:id="rId12"/>
    <p:sldId id="275" r:id="rId13"/>
    <p:sldId id="266" r:id="rId14"/>
    <p:sldId id="267" r:id="rId15"/>
    <p:sldId id="268" r:id="rId16"/>
    <p:sldId id="262" r:id="rId17"/>
    <p:sldId id="270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8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54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624388" y="228600"/>
            <a:ext cx="2057400" cy="2038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B279D9AA-9B60-4726-8110-BF366BACB5BE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6" name="Rectangle 5"/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9DB4B-F461-4D0C-A553-CCA5D4012BAD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377BF-FE9D-4298-A784-3D8F63DAB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8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72FF-8761-4B1E-82EB-90F5C3E0A7ED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0B25-8B30-474D-B075-21B30199E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1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54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rIns="45720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C8A68C42-80EB-4BFA-89B4-26744BBA57AD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8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8813" y="228600"/>
            <a:ext cx="82010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003425" y="3111500"/>
            <a:ext cx="26035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40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8813" y="6248400"/>
            <a:ext cx="1474787" cy="365125"/>
          </a:xfrm>
        </p:spPr>
        <p:txBody>
          <a:bodyPr/>
          <a:lstStyle>
            <a:lvl1pPr algn="l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B68CB68-E25E-4678-AE24-C9C81F60764B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400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400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DFED6-B2A9-4024-8461-A9107BF1E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55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628AA-8BD8-4A0C-A3A0-B68679E31BA5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CFB00-7DF7-4724-8FC9-843880A33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01421-F197-4273-82CC-54096F1934AF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C92D9-03C8-4DBA-8F8A-CAE3341FB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3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6" name="Rectangle 5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5774B-7850-47C5-AD67-610C0290BD60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12FA-73EC-4C52-84B9-BD151468D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0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78878-38FE-481C-B1FF-0A2CAF67D80E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5ADEF-ED20-40EB-8015-5804D6433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2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65F48-42B3-4DD0-BAF8-55FEF4F8A7D3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86146-928C-4AD2-AFA8-0D4D121FD1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C875F-151D-4D0B-A91C-5683C6AB7CD8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B8B89-8F05-45DE-A2AF-28C5ED2F4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78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91C87-ABB3-4F5C-ACFF-2B9C2A6305F7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EE705-1CBF-4CDC-B82F-44C8411A31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3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54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9F92E-23B1-4090-8616-5282B21CF323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213" y="6423025"/>
            <a:ext cx="33162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77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3989388" y="3370263"/>
            <a:ext cx="220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2400" b="1">
                <a:solidFill>
                  <a:srgbClr val="B870B8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C2EF8-1457-40DF-BA75-2FFE2EC8C3DF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B244C-E38C-4F8A-9C0A-A6B6A201F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7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327025" y="4632325"/>
            <a:ext cx="220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2400" b="1">
                <a:solidFill>
                  <a:srgbClr val="B870B8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5EFFC-5DE1-4A89-8A08-FCCEAB36F493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C60F9-EC71-40E9-9CAD-5A470F757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57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2575" y="228600"/>
            <a:ext cx="638651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54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5211763" y="6235700"/>
            <a:ext cx="1349375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0BCD3B-7F09-4E41-8219-22FCEBFDD202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381000" y="6235700"/>
            <a:ext cx="4648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6C98E-CAD4-40B4-9470-2617CF774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93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54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4535488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6"/>
          </p:nvPr>
        </p:nvSpPr>
        <p:spPr>
          <a:xfrm>
            <a:off x="3048000" y="6235700"/>
            <a:ext cx="1347788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0BDE4B9-4F07-4A43-8427-A7DE9D2DCAAA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381000" y="6235700"/>
            <a:ext cx="259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74B4-9238-4E98-BCB9-72C871AF8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97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749800" y="3370263"/>
            <a:ext cx="220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2400" b="1">
                <a:solidFill>
                  <a:srgbClr val="B870B8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A649B-36D7-4A6A-BE87-9104DE9EF65E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FE8C4-88A6-4116-AA4B-7FD7AD8B6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15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2FC8D-7C92-4120-97FE-ED4D9D673EE3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0B545-4D1F-4B21-B717-8BE351051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60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 rot="16200000">
            <a:off x="8593932" y="561181"/>
            <a:ext cx="2603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r>
              <a:rPr lang="en-US" sz="3600" b="1">
                <a:solidFill>
                  <a:srgbClr val="B870B8"/>
                </a:solidFill>
              </a:rPr>
              <a:t>+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1B0D0-3D51-489C-AD20-39038EDCA9D2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788F1-387A-403E-A1BD-72FCFB542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48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8475" y="484188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8475" y="1981200"/>
            <a:ext cx="75565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500" y="64230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67E864-C01F-4BE4-B802-AB1C482D3660}" type="datetimeFigureOut">
              <a:rPr lang="en-US"/>
              <a:pPr>
                <a:defRPr/>
              </a:pPr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13" y="6423025"/>
            <a:ext cx="6122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888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522462-FACC-4686-860D-2F0296AA7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/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975" y="5940425"/>
            <a:ext cx="9667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  <p:sldLayoutId id="2147483951" r:id="rId17"/>
    <p:sldLayoutId id="2147483952" r:id="rId18"/>
    <p:sldLayoutId id="2147483953" r:id="rId19"/>
    <p:sldLayoutId id="2147483954" r:id="rId20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/>
        </a:defRPr>
      </a:lvl9pPr>
    </p:titleStyle>
    <p:bodyStyle>
      <a:lvl1pPr marL="228600" indent="-228600" algn="l" rtl="0" fontAlgn="base">
        <a:spcBef>
          <a:spcPts val="2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457200" indent="-228600" algn="l" rtl="0" fontAlgn="base">
        <a:spcBef>
          <a:spcPts val="600"/>
        </a:spcBef>
        <a:spcAft>
          <a:spcPct val="0"/>
        </a:spcAft>
        <a:buClr>
          <a:srgbClr val="B870B8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685800" indent="-228600" algn="l" rtl="0" fontAlgn="base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914400" indent="-228600" algn="l" rtl="0" fontAlgn="base">
        <a:spcBef>
          <a:spcPts val="600"/>
        </a:spcBef>
        <a:spcAft>
          <a:spcPct val="0"/>
        </a:spcAft>
        <a:buClr>
          <a:srgbClr val="B870B8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143000" indent="-228600" algn="l" rtl="0" fontAlgn="base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8313" y="4760913"/>
            <a:ext cx="4560887" cy="7493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Annual Report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/>
              <a:t>AGM November 2012</a:t>
            </a:r>
            <a:endParaRPr lang="en-US" sz="2400" dirty="0"/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4514850"/>
            <a:ext cx="23241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BTHC Strengths seen in 2012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609975" cy="535622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Brilliant Archie Roach Sorry Day Concert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Extensive Support for NSGA (Jim, Keith, Ian)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City Banners displayed Reconciliation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Week with support from City of Perth and DIA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Red Dust Healing workshops,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Anglicare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Advocating for a new Reconciliation WA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Input to Reconciliation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ction Plans, and all new school chaplains</a:t>
            </a:r>
          </a:p>
        </p:txBody>
      </p:sp>
      <p:sp>
        <p:nvSpPr>
          <p:cNvPr id="23556" name="Content Placeholder 2"/>
          <p:cNvSpPr txBox="1">
            <a:spLocks/>
          </p:cNvSpPr>
          <p:nvPr/>
        </p:nvSpPr>
        <p:spPr bwMode="auto">
          <a:xfrm>
            <a:off x="4762500" y="1752600"/>
            <a:ext cx="4083050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solidFill>
                  <a:srgbClr val="595959"/>
                </a:solidFill>
              </a:rPr>
              <a:t>Financially sound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solidFill>
                  <a:srgbClr val="595959"/>
                </a:solidFill>
              </a:rPr>
              <a:t>Increased Corporate support  and Relationships with </a:t>
            </a:r>
            <a:r>
              <a:rPr lang="en-US" sz="2000" dirty="0" err="1">
                <a:solidFill>
                  <a:srgbClr val="595959"/>
                </a:solidFill>
              </a:rPr>
              <a:t>Anglicare</a:t>
            </a:r>
            <a:r>
              <a:rPr lang="en-US" sz="2000" dirty="0">
                <a:solidFill>
                  <a:srgbClr val="595959"/>
                </a:solidFill>
              </a:rPr>
              <a:t>, </a:t>
            </a:r>
            <a:r>
              <a:rPr lang="en-US" sz="2000" dirty="0" err="1">
                <a:solidFill>
                  <a:srgbClr val="595959"/>
                </a:solidFill>
              </a:rPr>
              <a:t>Noongar</a:t>
            </a:r>
            <a:r>
              <a:rPr lang="en-US" sz="2000" dirty="0">
                <a:solidFill>
                  <a:srgbClr val="595959"/>
                </a:solidFill>
              </a:rPr>
              <a:t> Radio, Rotary , </a:t>
            </a:r>
            <a:r>
              <a:rPr lang="en-US" sz="2000" dirty="0" err="1">
                <a:solidFill>
                  <a:srgbClr val="595959"/>
                </a:solidFill>
              </a:rPr>
              <a:t>Mogumber</a:t>
            </a:r>
            <a:r>
              <a:rPr lang="en-US" sz="2000" dirty="0">
                <a:solidFill>
                  <a:srgbClr val="595959"/>
                </a:solidFill>
              </a:rPr>
              <a:t> Advisory Committee, </a:t>
            </a:r>
            <a:r>
              <a:rPr lang="en-US" sz="2000" dirty="0" err="1">
                <a:solidFill>
                  <a:srgbClr val="595959"/>
                </a:solidFill>
              </a:rPr>
              <a:t>Roelands</a:t>
            </a:r>
            <a:r>
              <a:rPr lang="en-US" sz="2000" dirty="0">
                <a:solidFill>
                  <a:srgbClr val="595959"/>
                </a:solidFill>
              </a:rPr>
              <a:t>, Sister </a:t>
            </a:r>
            <a:r>
              <a:rPr lang="en-US" sz="2000" dirty="0" err="1">
                <a:solidFill>
                  <a:srgbClr val="595959"/>
                </a:solidFill>
              </a:rPr>
              <a:t>Kates</a:t>
            </a:r>
            <a:r>
              <a:rPr lang="en-US" sz="2000" dirty="0">
                <a:solidFill>
                  <a:srgbClr val="595959"/>
                </a:solidFill>
              </a:rPr>
              <a:t>, Mental health and well being network, Congress, Uniting Justice, ECU and UWA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solidFill>
                  <a:srgbClr val="595959"/>
                </a:solidFill>
              </a:rPr>
              <a:t>Consistent volunteer roll-up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solidFill>
                  <a:srgbClr val="595959"/>
                </a:solidFill>
              </a:rPr>
              <a:t>High energy for the goals of BTH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NSGA Strengths seen in 2012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3609975" cy="4975225"/>
          </a:xfrm>
        </p:spPr>
        <p:txBody>
          <a:bodyPr/>
          <a:lstStyle/>
          <a:p>
            <a:r>
              <a:rPr lang="en-US" smtClean="0"/>
              <a:t>Survived internal conflicts </a:t>
            </a:r>
          </a:p>
          <a:p>
            <a:r>
              <a:rPr lang="en-US" smtClean="0"/>
              <a:t>Increase in number of  affiliates</a:t>
            </a:r>
          </a:p>
          <a:p>
            <a:r>
              <a:rPr lang="en-US" smtClean="0"/>
              <a:t>Parliamentary Seminar in Canberra with tertiary ed sector</a:t>
            </a:r>
          </a:p>
          <a:p>
            <a:r>
              <a:rPr lang="en-US" smtClean="0"/>
              <a:t>Canberra and Adelaide Forums</a:t>
            </a:r>
          </a:p>
          <a:p>
            <a:r>
              <a:rPr lang="en-US" smtClean="0"/>
              <a:t>Policy and Procedures defined</a:t>
            </a:r>
          </a:p>
          <a:p>
            <a:r>
              <a:rPr lang="en-US" smtClean="0"/>
              <a:t>New staff appointed</a:t>
            </a:r>
          </a:p>
        </p:txBody>
      </p:sp>
      <p:sp>
        <p:nvSpPr>
          <p:cNvPr id="24580" name="Content Placeholder 2"/>
          <p:cNvSpPr txBox="1">
            <a:spLocks/>
          </p:cNvSpPr>
          <p:nvPr/>
        </p:nvSpPr>
        <p:spPr bwMode="auto">
          <a:xfrm>
            <a:off x="4762500" y="1752600"/>
            <a:ext cx="4083050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defRPr>
                <a:solidFill>
                  <a:schemeClr val="tx1"/>
                </a:solidFill>
                <a:latin typeface="Rockwell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/>
              </a:defRPr>
            </a:lvl9pPr>
          </a:lstStyle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solidFill>
                  <a:srgbClr val="595959"/>
                </a:solidFill>
              </a:rPr>
              <a:t>Financially sound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solidFill>
                  <a:srgbClr val="595959"/>
                </a:solidFill>
              </a:rPr>
              <a:t>Ongoing Relationships and Communication with FACHSIA, OATSIH, Caritas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solidFill>
                  <a:srgbClr val="595959"/>
                </a:solidFill>
              </a:rPr>
              <a:t>High energy for the goals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solidFill>
                  <a:srgbClr val="595959"/>
                </a:solidFill>
              </a:rPr>
              <a:t>Constitution amendments</a:t>
            </a:r>
          </a:p>
          <a:p>
            <a:pPr defTabSz="9144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solidFill>
                  <a:srgbClr val="595959"/>
                </a:solidFill>
              </a:rPr>
              <a:t> Held annual forum Alice Springs 2011, and plans in place for Perth 2012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Roles of BTHC </a:t>
            </a:r>
            <a:r>
              <a:rPr lang="en-US" sz="2800" smtClean="0"/>
              <a:t>in Truth Justice and Healing for Stolen Generations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 advocacy and leadership role</a:t>
            </a:r>
          </a:p>
          <a:p>
            <a:r>
              <a:rPr lang="en-US" smtClean="0"/>
              <a:t>Awareness creation</a:t>
            </a:r>
          </a:p>
          <a:p>
            <a:r>
              <a:rPr lang="en-US" smtClean="0"/>
              <a:t>Supporting</a:t>
            </a:r>
          </a:p>
          <a:p>
            <a:pPr lvl="1"/>
            <a:r>
              <a:rPr lang="en-US" smtClean="0"/>
              <a:t>stolen generation people and their families</a:t>
            </a:r>
          </a:p>
          <a:p>
            <a:pPr lvl="1"/>
            <a:r>
              <a:rPr lang="en-US" smtClean="0"/>
              <a:t>healing and justice programs</a:t>
            </a:r>
          </a:p>
          <a:p>
            <a:r>
              <a:rPr lang="en-US" smtClean="0"/>
              <a:t>Networking and partnerships</a:t>
            </a:r>
          </a:p>
          <a:p>
            <a:r>
              <a:rPr lang="en-US" smtClean="0"/>
              <a:t>Providing direction to Reconciliation WA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BTHC  Weaknesses 2012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8645525" cy="4876800"/>
          </a:xfrm>
        </p:spPr>
        <p:txBody>
          <a:bodyPr/>
          <a:lstStyle/>
          <a:p>
            <a:r>
              <a:rPr lang="en-US" smtClean="0"/>
              <a:t>Exhausting for Jim in NSGA. Stepping down in December.</a:t>
            </a:r>
          </a:p>
          <a:p>
            <a:r>
              <a:rPr lang="en-US" smtClean="0"/>
              <a:t>Stolen generation people</a:t>
            </a:r>
          </a:p>
          <a:p>
            <a:pPr lvl="1"/>
            <a:r>
              <a:rPr lang="en-US" smtClean="0"/>
              <a:t>Lack of clarity on definition of stolen generation</a:t>
            </a:r>
          </a:p>
          <a:p>
            <a:pPr lvl="1"/>
            <a:r>
              <a:rPr lang="en-US" smtClean="0"/>
              <a:t>Not enough interaction with stolen gen people</a:t>
            </a:r>
          </a:p>
          <a:p>
            <a:pPr lvl="1"/>
            <a:r>
              <a:rPr lang="en-US" smtClean="0"/>
              <a:t>Dropped off  from holding Yarning Circles</a:t>
            </a:r>
          </a:p>
          <a:p>
            <a:r>
              <a:rPr lang="en-US" smtClean="0"/>
              <a:t>No WA state-wide network</a:t>
            </a:r>
          </a:p>
          <a:p>
            <a:r>
              <a:rPr lang="en-US" smtClean="0"/>
              <a:t>Do things ‘last minute’.  Not proper consultation. Reliance on a few members and not empowering others. No time for friendship-yarning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Highlights in pictures!</a:t>
            </a:r>
          </a:p>
        </p:txBody>
      </p:sp>
      <p:pic>
        <p:nvPicPr>
          <p:cNvPr id="2765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1725" y="1644650"/>
            <a:ext cx="5907088" cy="448151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Highlights (continued)</a:t>
            </a:r>
          </a:p>
        </p:txBody>
      </p:sp>
      <p:pic>
        <p:nvPicPr>
          <p:cNvPr id="2867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9988" y="1981200"/>
            <a:ext cx="6213475" cy="4144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Highlights (continued)</a:t>
            </a:r>
          </a:p>
        </p:txBody>
      </p:sp>
      <p:pic>
        <p:nvPicPr>
          <p:cNvPr id="2969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1575" y="1839913"/>
            <a:ext cx="6424613" cy="40925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Highlights (continued)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4" y="1478924"/>
            <a:ext cx="7660787" cy="4792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544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Highlights (Continued)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719155"/>
            <a:ext cx="3979740" cy="4489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64" y="1801218"/>
            <a:ext cx="3721374" cy="440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509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Highlights (continued)</a:t>
            </a:r>
          </a:p>
        </p:txBody>
      </p:sp>
      <p:pic>
        <p:nvPicPr>
          <p:cNvPr id="3072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5663" y="1422400"/>
            <a:ext cx="7026275" cy="46767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Highlights (continued)</a:t>
            </a:r>
          </a:p>
        </p:txBody>
      </p:sp>
      <p:pic>
        <p:nvPicPr>
          <p:cNvPr id="3174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9050" y="1328738"/>
            <a:ext cx="6307138" cy="479742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are we going to do about it?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98475" y="1981200"/>
          <a:ext cx="7556500" cy="4119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449"/>
                <a:gridCol w="1780051"/>
              </a:tblGrid>
              <a:tr h="3708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</a:tr>
              <a:tr h="2834422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More time for yarning</a:t>
                      </a:r>
                      <a:endParaRPr lang="en-US" sz="18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dirty="0" smtClean="0"/>
                        <a:t>Every second monthly meeting add on to the meeting a discussion on</a:t>
                      </a:r>
                      <a:r>
                        <a:rPr lang="en-US" sz="1800" baseline="0" dirty="0" smtClean="0"/>
                        <a:t> one of: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1800" baseline="0" dirty="0" smtClean="0"/>
                        <a:t>Truth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1800" baseline="0" dirty="0" smtClean="0"/>
                        <a:t>Justice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1800" baseline="0" dirty="0" smtClean="0"/>
                        <a:t>Healing; or</a:t>
                      </a:r>
                    </a:p>
                    <a:p>
                      <a:pPr marL="742950" lvl="1" indent="-285750">
                        <a:buFont typeface="Arial"/>
                        <a:buChar char="•"/>
                      </a:pPr>
                      <a:r>
                        <a:rPr lang="en-US" sz="1800" baseline="0" dirty="0" smtClean="0"/>
                        <a:t>A meeting with stolen generation people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aseline="0" dirty="0" smtClean="0"/>
                        <a:t>Run a Saturday morning meeting every 3 months, 9am – midday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</a:tr>
              <a:tr h="91433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Engage with </a:t>
                      </a:r>
                      <a:r>
                        <a:rPr lang="en-US" sz="1800" b="1" dirty="0" err="1" smtClean="0"/>
                        <a:t>Mogumber</a:t>
                      </a:r>
                      <a:r>
                        <a:rPr lang="en-US" sz="1800" b="1" dirty="0" smtClean="0"/>
                        <a:t> and </a:t>
                      </a:r>
                      <a:r>
                        <a:rPr lang="en-US" sz="1800" b="1" dirty="0" err="1" smtClean="0"/>
                        <a:t>Roelands</a:t>
                      </a:r>
                      <a:endParaRPr lang="en-US" sz="1800" b="1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800" dirty="0" smtClean="0"/>
                        <a:t>Invite conveners and</a:t>
                      </a:r>
                      <a:r>
                        <a:rPr lang="en-US" sz="1800" baseline="0" dirty="0" smtClean="0"/>
                        <a:t> members to the NSGA forum</a:t>
                      </a:r>
                    </a:p>
                    <a:p>
                      <a:pPr marL="0" indent="0">
                        <a:buFont typeface="Arial"/>
                        <a:buNone/>
                      </a:pP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98475" y="1981200"/>
          <a:ext cx="75565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449"/>
                <a:gridCol w="178005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Healing programs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 smtClean="0"/>
                        <a:t>Approach </a:t>
                      </a:r>
                      <a:r>
                        <a:rPr lang="en-US" dirty="0" err="1" smtClean="0"/>
                        <a:t>Yorgum</a:t>
                      </a:r>
                      <a:r>
                        <a:rPr lang="en-US" dirty="0" smtClean="0"/>
                        <a:t> about the </a:t>
                      </a:r>
                      <a:r>
                        <a:rPr lang="en-US" dirty="0" err="1" smtClean="0"/>
                        <a:t>Marumali</a:t>
                      </a:r>
                      <a:r>
                        <a:rPr lang="en-US" dirty="0" smtClean="0"/>
                        <a:t>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Stolen generation</a:t>
                      </a:r>
                      <a:r>
                        <a:rPr lang="en-US" b="1" baseline="0" dirty="0" smtClean="0"/>
                        <a:t> memorial / museum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 smtClean="0"/>
                        <a:t>Museum</a:t>
                      </a:r>
                    </a:p>
                    <a:p>
                      <a:pPr lvl="1"/>
                      <a:r>
                        <a:rPr lang="en-US" dirty="0" smtClean="0"/>
                        <a:t>Arrange meeting with museum CEO.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 smtClean="0"/>
                        <a:t>Memorial</a:t>
                      </a:r>
                    </a:p>
                    <a:p>
                      <a:pPr marL="457200" lvl="1" indent="0">
                        <a:buFont typeface="Arial"/>
                        <a:buNone/>
                      </a:pPr>
                      <a:r>
                        <a:rPr lang="en-US" baseline="0" dirty="0" smtClean="0"/>
                        <a:t>Arrange meeting with Committee for Perth (Marion Falkner)</a:t>
                      </a:r>
                    </a:p>
                    <a:p>
                      <a:pPr marL="457200" lvl="1" indent="0">
                        <a:buFont typeface="Arial"/>
                        <a:buNone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98475" y="1600200"/>
          <a:ext cx="75565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449"/>
                <a:gridCol w="178005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Curfew line</a:t>
                      </a:r>
                    </a:p>
                    <a:p>
                      <a:r>
                        <a:rPr lang="en-US" dirty="0" smtClean="0"/>
                        <a:t>Approach the Town of Vincent about possible recognition</a:t>
                      </a:r>
                      <a:r>
                        <a:rPr lang="en-US" baseline="0" dirty="0" smtClean="0"/>
                        <a:t> of the ‘curfew line’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Funding</a:t>
                      </a:r>
                    </a:p>
                    <a:p>
                      <a:r>
                        <a:rPr lang="en-US" dirty="0" smtClean="0"/>
                        <a:t>Review Constitution with regard our DGR status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Sorry Day</a:t>
                      </a:r>
                    </a:p>
                    <a:p>
                      <a:r>
                        <a:rPr lang="en-US" dirty="0" smtClean="0"/>
                        <a:t>Approach </a:t>
                      </a:r>
                      <a:r>
                        <a:rPr lang="en-US" dirty="0" err="1" smtClean="0"/>
                        <a:t>Lotterywest</a:t>
                      </a:r>
                      <a:r>
                        <a:rPr lang="en-US" dirty="0" smtClean="0"/>
                        <a:t> about funding, goalposts have moved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ECU Lecture</a:t>
                      </a:r>
                    </a:p>
                    <a:p>
                      <a:r>
                        <a:rPr lang="en-US" dirty="0" smtClean="0"/>
                        <a:t>This will be held on the anniversary of the Apology (15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February)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Yet More Burning Ideas- who will step up?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/>
          <a:lstStyle/>
          <a:p>
            <a:r>
              <a:rPr lang="en-US" smtClean="0"/>
              <a:t>More ‘bite’ to our healing work. Healing Centre's?</a:t>
            </a:r>
          </a:p>
          <a:p>
            <a:r>
              <a:rPr lang="en-US" smtClean="0"/>
              <a:t>How do we get people involved? What is a pathway for this?</a:t>
            </a:r>
          </a:p>
          <a:p>
            <a:r>
              <a:rPr lang="en-US" smtClean="0"/>
              <a:t>Build on Red Dust - Program for women</a:t>
            </a:r>
          </a:p>
          <a:p>
            <a:r>
              <a:rPr lang="en-US" smtClean="0"/>
              <a:t>Telling and recording the stories – Need structures and partnerships e.g. Yirra Yarkin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Thanks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98475" y="1981200"/>
            <a:ext cx="5559425" cy="4144963"/>
          </a:xfrm>
        </p:spPr>
        <p:txBody>
          <a:bodyPr/>
          <a:lstStyle/>
          <a:p>
            <a:r>
              <a:rPr lang="en-AU" smtClean="0"/>
              <a:t>To all volunteers on BTH Committee : Jim, Ian, Alan, Laura, Mary, Irene, Ross, Andrew, Keith, Damien, Levon, Bev, Sarah and Wendy.</a:t>
            </a:r>
          </a:p>
          <a:p>
            <a:r>
              <a:rPr lang="en-AU" smtClean="0"/>
              <a:t>Behind the scenes and the wider network</a:t>
            </a:r>
          </a:p>
          <a:p>
            <a:r>
              <a:rPr lang="en-AU" smtClean="0"/>
              <a:t>To corporate donors </a:t>
            </a:r>
          </a:p>
          <a:p>
            <a:r>
              <a:rPr lang="en-AU" smtClean="0"/>
              <a:t>To personal donors and supporters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979488"/>
            <a:ext cx="3016250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235</TotalTime>
  <Words>568</Words>
  <Application>Microsoft Office PowerPoint</Application>
  <PresentationFormat>On-screen Show (4:3)</PresentationFormat>
  <Paragraphs>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Rockwell</vt:lpstr>
      <vt:lpstr>Arial</vt:lpstr>
      <vt:lpstr>Wingdings</vt:lpstr>
      <vt:lpstr>Calibri</vt:lpstr>
      <vt:lpstr>Advantage</vt:lpstr>
      <vt:lpstr>PowerPoint Presentation</vt:lpstr>
      <vt:lpstr>BTHC Strengths seen in 2012</vt:lpstr>
      <vt:lpstr>NSGA Strengths seen in 2012</vt:lpstr>
      <vt:lpstr>Main Roles of BTHC in Truth Justice and Healing for Stolen Generations</vt:lpstr>
      <vt:lpstr>BTHC  Weaknesses 2012</vt:lpstr>
      <vt:lpstr>Highlights in pictures!</vt:lpstr>
      <vt:lpstr>Highlights (continued)</vt:lpstr>
      <vt:lpstr>Highlights (continued)</vt:lpstr>
      <vt:lpstr>Highlights (continued)</vt:lpstr>
      <vt:lpstr>Highlights (Continued)</vt:lpstr>
      <vt:lpstr>Highlights (continued)</vt:lpstr>
      <vt:lpstr>Highlights (continued)</vt:lpstr>
      <vt:lpstr>What are we going to do about it?</vt:lpstr>
      <vt:lpstr>Actions</vt:lpstr>
      <vt:lpstr>Actions</vt:lpstr>
      <vt:lpstr>Yet More Burning Ideas- who will step up?</vt:lpstr>
      <vt:lpstr>Thanks</vt:lpstr>
    </vt:vector>
  </TitlesOfParts>
  <Company>MiClub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Them Home Committee WA</dc:title>
  <dc:creator>Ross Elliot</dc:creator>
  <cp:lastModifiedBy>Alan Carter</cp:lastModifiedBy>
  <cp:revision>17</cp:revision>
  <dcterms:created xsi:type="dcterms:W3CDTF">2012-11-13T10:11:57Z</dcterms:created>
  <dcterms:modified xsi:type="dcterms:W3CDTF">2013-02-15T03:42:22Z</dcterms:modified>
</cp:coreProperties>
</file>